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86" d="100"/>
          <a:sy n="86"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sl-SI"/>
              <a:t>Kliknite, če želite urediti slog naslova matrice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3/5/2026</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3/5/2026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sl-SI"/>
              <a:t>Kliknite, če želite urediti slog naslova matrice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48A87A34-81AB-432B-8DAE-1953F412C126}" type="datetimeFigureOut">
              <a:rPr lang="en-US" dirty="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129166" y="2974448"/>
            <a:ext cx="4645152" cy="249387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094337" y="2971669"/>
            <a:ext cx="4645152" cy="2487193"/>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sl-SI"/>
              <a:t>Kliknite, če želite urediti slog naslova matrice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3/5/2026</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3/5/2026</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RlyIzD87AT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www.youtube.com/watch?v=-jLYC3ZBi7Q" TargetMode="Externa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8ZVx0CnDs0"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E300FFB7-F24D-032A-F182-AF6DD56BE66C}"/>
              </a:ext>
            </a:extLst>
          </p:cNvPr>
          <p:cNvPicPr>
            <a:picLocks noChangeAspect="1"/>
          </p:cNvPicPr>
          <p:nvPr/>
        </p:nvPicPr>
        <p:blipFill>
          <a:blip r:embed="rId2"/>
          <a:stretch>
            <a:fillRect/>
          </a:stretch>
        </p:blipFill>
        <p:spPr>
          <a:xfrm>
            <a:off x="7945080" y="1043921"/>
            <a:ext cx="4039571" cy="26930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Naslov 1">
            <a:extLst>
              <a:ext uri="{FF2B5EF4-FFF2-40B4-BE49-F238E27FC236}">
                <a16:creationId xmlns:a16="http://schemas.microsoft.com/office/drawing/2014/main" id="{267CD7EF-7F55-0BFD-032E-8436B3346AE6}"/>
              </a:ext>
            </a:extLst>
          </p:cNvPr>
          <p:cNvSpPr>
            <a:spLocks noGrp="1"/>
          </p:cNvSpPr>
          <p:nvPr>
            <p:ph type="ctrTitle"/>
          </p:nvPr>
        </p:nvSpPr>
        <p:spPr>
          <a:xfrm>
            <a:off x="122444" y="51204"/>
            <a:ext cx="11612210" cy="2385516"/>
          </a:xfrm>
        </p:spPr>
        <p:txBody>
          <a:bodyPr>
            <a:normAutofit/>
          </a:bodyPr>
          <a:lstStyle/>
          <a:p>
            <a:pPr algn="ctr"/>
            <a:r>
              <a:rPr lang="sl-SI" sz="2000" b="1" dirty="0"/>
              <a:t>  </a:t>
            </a:r>
            <a:r>
              <a:rPr lang="sl-SI" sz="4400" b="1" dirty="0"/>
              <a:t>DUNAJ</a:t>
            </a:r>
            <a:br>
              <a:rPr lang="sl-SI" sz="4400" b="1" dirty="0"/>
            </a:br>
            <a:r>
              <a:rPr lang="sl-SI" sz="2000" b="1" dirty="0">
                <a:latin typeface="Arial" panose="020B0604020202020204" pitchFamily="34" charset="0"/>
                <a:cs typeface="Arial" panose="020B0604020202020204" pitchFamily="34" charset="0"/>
              </a:rPr>
              <a:t>MUZEJ ČOKOLADE, MUZEJ ILUZIJ, TIME TRAVEL – POTOVANJE SKOZI ČAS Z ZGODOVINSKIM OGLEDOM DUNAJA </a:t>
            </a:r>
            <a:br>
              <a:rPr lang="sl-SI" sz="2000" dirty="0">
                <a:latin typeface="Arial" panose="020B0604020202020204" pitchFamily="34" charset="0"/>
                <a:cs typeface="Arial" panose="020B0604020202020204" pitchFamily="34" charset="0"/>
              </a:rPr>
            </a:br>
            <a:br>
              <a:rPr lang="sl-SI" sz="2000" dirty="0">
                <a:latin typeface="Arial" panose="020B0604020202020204" pitchFamily="34" charset="0"/>
                <a:cs typeface="Arial" panose="020B0604020202020204" pitchFamily="34" charset="0"/>
              </a:rPr>
            </a:br>
            <a:endParaRPr lang="sl-SI" sz="2000" dirty="0">
              <a:latin typeface="Arial" panose="020B0604020202020204" pitchFamily="34" charset="0"/>
              <a:cs typeface="Arial" panose="020B0604020202020204" pitchFamily="34" charset="0"/>
            </a:endParaRPr>
          </a:p>
        </p:txBody>
      </p:sp>
      <p:sp>
        <p:nvSpPr>
          <p:cNvPr id="3" name="Podnaslov 2">
            <a:extLst>
              <a:ext uri="{FF2B5EF4-FFF2-40B4-BE49-F238E27FC236}">
                <a16:creationId xmlns:a16="http://schemas.microsoft.com/office/drawing/2014/main" id="{69F811F2-BA00-4E28-EFE4-3532814CFF0B}"/>
              </a:ext>
            </a:extLst>
          </p:cNvPr>
          <p:cNvSpPr>
            <a:spLocks noGrp="1"/>
          </p:cNvSpPr>
          <p:nvPr>
            <p:ph type="subTitle" idx="1"/>
          </p:nvPr>
        </p:nvSpPr>
        <p:spPr>
          <a:xfrm>
            <a:off x="983886" y="51204"/>
            <a:ext cx="12006648" cy="517083"/>
          </a:xfrm>
        </p:spPr>
        <p:txBody>
          <a:bodyPr>
            <a:normAutofit/>
          </a:bodyPr>
          <a:lstStyle/>
          <a:p>
            <a:r>
              <a:rPr lang="sl-SI" b="1" dirty="0">
                <a:latin typeface="Arial" panose="020B0604020202020204" pitchFamily="34" charset="0"/>
                <a:cs typeface="Arial" panose="020B0604020202020204" pitchFamily="34" charset="0"/>
              </a:rPr>
              <a:t>Enodnevna strokovna ekskurzija učencev </a:t>
            </a:r>
            <a:r>
              <a:rPr lang="sl-SI" b="1" dirty="0" err="1">
                <a:latin typeface="Arial" panose="020B0604020202020204" pitchFamily="34" charset="0"/>
                <a:cs typeface="Arial" panose="020B0604020202020204" pitchFamily="34" charset="0"/>
              </a:rPr>
              <a:t>RaP</a:t>
            </a:r>
            <a:r>
              <a:rPr lang="sl-SI" b="1" dirty="0">
                <a:latin typeface="Arial" panose="020B0604020202020204" pitchFamily="34" charset="0"/>
                <a:cs typeface="Arial" panose="020B0604020202020204" pitchFamily="34" charset="0"/>
              </a:rPr>
              <a:t> nemščina in izbirnega predmeta nemščina</a:t>
            </a:r>
          </a:p>
        </p:txBody>
      </p:sp>
      <p:sp>
        <p:nvSpPr>
          <p:cNvPr id="4" name="PoljeZBesedilom 3">
            <a:extLst>
              <a:ext uri="{FF2B5EF4-FFF2-40B4-BE49-F238E27FC236}">
                <a16:creationId xmlns:a16="http://schemas.microsoft.com/office/drawing/2014/main" id="{76EF69A2-DC8D-B3EB-7058-7EA08E690F00}"/>
              </a:ext>
            </a:extLst>
          </p:cNvPr>
          <p:cNvSpPr txBox="1"/>
          <p:nvPr/>
        </p:nvSpPr>
        <p:spPr>
          <a:xfrm>
            <a:off x="2988453" y="6051008"/>
            <a:ext cx="7673546" cy="830997"/>
          </a:xfrm>
          <a:prstGeom prst="rect">
            <a:avLst/>
          </a:prstGeom>
          <a:noFill/>
        </p:spPr>
        <p:txBody>
          <a:bodyPr wrap="square" rtlCol="0">
            <a:spAutoFit/>
          </a:bodyPr>
          <a:lstStyle/>
          <a:p>
            <a:r>
              <a:rPr lang="sl-SI" sz="4800" dirty="0">
                <a:latin typeface="Arial" panose="020B0604020202020204" pitchFamily="34" charset="0"/>
                <a:cs typeface="Arial" panose="020B0604020202020204" pitchFamily="34" charset="0"/>
              </a:rPr>
              <a:t>sobota, 30. </a:t>
            </a:r>
            <a:r>
              <a:rPr lang="sl-SI" sz="4800">
                <a:latin typeface="Arial" panose="020B0604020202020204" pitchFamily="34" charset="0"/>
                <a:cs typeface="Arial" panose="020B0604020202020204" pitchFamily="34" charset="0"/>
              </a:rPr>
              <a:t>5. </a:t>
            </a:r>
            <a:r>
              <a:rPr lang="sl-SI" sz="4800" dirty="0">
                <a:latin typeface="Arial" panose="020B0604020202020204" pitchFamily="34" charset="0"/>
                <a:cs typeface="Arial" panose="020B0604020202020204" pitchFamily="34" charset="0"/>
              </a:rPr>
              <a:t>2026</a:t>
            </a:r>
          </a:p>
        </p:txBody>
      </p:sp>
      <p:pic>
        <p:nvPicPr>
          <p:cNvPr id="14" name="Slika 13" descr="Slika, ki vsebuje besede vozilo, prevoz, kolo, avtobus&#10;&#10;Opis je samodejno ustvarjen">
            <a:extLst>
              <a:ext uri="{FF2B5EF4-FFF2-40B4-BE49-F238E27FC236}">
                <a16:creationId xmlns:a16="http://schemas.microsoft.com/office/drawing/2014/main" id="{56211E26-FE4A-CF4F-18FB-4EB504BEA1D8}"/>
              </a:ext>
            </a:extLst>
          </p:cNvPr>
          <p:cNvPicPr>
            <a:picLocks noChangeAspect="1"/>
          </p:cNvPicPr>
          <p:nvPr/>
        </p:nvPicPr>
        <p:blipFill>
          <a:blip r:embed="rId3"/>
          <a:stretch>
            <a:fillRect/>
          </a:stretch>
        </p:blipFill>
        <p:spPr>
          <a:xfrm>
            <a:off x="5928549" y="1951805"/>
            <a:ext cx="1506484" cy="969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Slika 6">
            <a:extLst>
              <a:ext uri="{FF2B5EF4-FFF2-40B4-BE49-F238E27FC236}">
                <a16:creationId xmlns:a16="http://schemas.microsoft.com/office/drawing/2014/main" id="{ED661E14-C88A-9F38-A8BC-61D668C0BE90}"/>
              </a:ext>
            </a:extLst>
          </p:cNvPr>
          <p:cNvPicPr>
            <a:picLocks noChangeAspect="1"/>
          </p:cNvPicPr>
          <p:nvPr/>
        </p:nvPicPr>
        <p:blipFill>
          <a:blip r:embed="rId4"/>
          <a:stretch>
            <a:fillRect/>
          </a:stretch>
        </p:blipFill>
        <p:spPr>
          <a:xfrm>
            <a:off x="122444" y="2094551"/>
            <a:ext cx="4558962" cy="26051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Slika 9">
            <a:extLst>
              <a:ext uri="{FF2B5EF4-FFF2-40B4-BE49-F238E27FC236}">
                <a16:creationId xmlns:a16="http://schemas.microsoft.com/office/drawing/2014/main" id="{071928A4-CBA4-EF60-1ECB-4DBC0B508E28}"/>
              </a:ext>
            </a:extLst>
          </p:cNvPr>
          <p:cNvPicPr>
            <a:picLocks noChangeAspect="1"/>
          </p:cNvPicPr>
          <p:nvPr/>
        </p:nvPicPr>
        <p:blipFill>
          <a:blip r:embed="rId5"/>
          <a:stretch>
            <a:fillRect/>
          </a:stretch>
        </p:blipFill>
        <p:spPr>
          <a:xfrm>
            <a:off x="8853206" y="3873333"/>
            <a:ext cx="2223318" cy="25691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Slika 10">
            <a:extLst>
              <a:ext uri="{FF2B5EF4-FFF2-40B4-BE49-F238E27FC236}">
                <a16:creationId xmlns:a16="http://schemas.microsoft.com/office/drawing/2014/main" id="{569B6495-BEEF-F029-F427-FC5D1453590E}"/>
              </a:ext>
            </a:extLst>
          </p:cNvPr>
          <p:cNvPicPr>
            <a:picLocks noChangeAspect="1"/>
          </p:cNvPicPr>
          <p:nvPr/>
        </p:nvPicPr>
        <p:blipFill>
          <a:blip r:embed="rId6"/>
          <a:stretch>
            <a:fillRect/>
          </a:stretch>
        </p:blipFill>
        <p:spPr>
          <a:xfrm>
            <a:off x="4246921" y="2991807"/>
            <a:ext cx="4558962" cy="28589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1408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descr="Slika, ki vsebuje besede prigrizek, hrana, slaščice, čokolada&#10;&#10;Vsebina, ustvarjena z UI, morda ni pravilna.">
            <a:extLst>
              <a:ext uri="{FF2B5EF4-FFF2-40B4-BE49-F238E27FC236}">
                <a16:creationId xmlns:a16="http://schemas.microsoft.com/office/drawing/2014/main" id="{80F73B72-9F87-C667-8E7D-2972CFE3E783}"/>
              </a:ext>
            </a:extLst>
          </p:cNvPr>
          <p:cNvPicPr>
            <a:picLocks noChangeAspect="1"/>
          </p:cNvPicPr>
          <p:nvPr/>
        </p:nvPicPr>
        <p:blipFill>
          <a:blip r:embed="rId2"/>
          <a:stretch>
            <a:fillRect/>
          </a:stretch>
        </p:blipFill>
        <p:spPr>
          <a:xfrm>
            <a:off x="6031089" y="2120900"/>
            <a:ext cx="5856111" cy="3294063"/>
          </a:xfrm>
          <a:prstGeom prst="rect">
            <a:avLst/>
          </a:prstGeom>
        </p:spPr>
      </p:pic>
      <p:sp>
        <p:nvSpPr>
          <p:cNvPr id="2" name="Naslov 1">
            <a:extLst>
              <a:ext uri="{FF2B5EF4-FFF2-40B4-BE49-F238E27FC236}">
                <a16:creationId xmlns:a16="http://schemas.microsoft.com/office/drawing/2014/main" id="{96DAB52C-AEEA-BE6D-64DA-FB43A4D1FE8E}"/>
              </a:ext>
            </a:extLst>
          </p:cNvPr>
          <p:cNvSpPr>
            <a:spLocks noGrp="1"/>
          </p:cNvSpPr>
          <p:nvPr>
            <p:ph type="title"/>
          </p:nvPr>
        </p:nvSpPr>
        <p:spPr>
          <a:xfrm>
            <a:off x="2100425" y="975626"/>
            <a:ext cx="9603275" cy="1049235"/>
          </a:xfrm>
        </p:spPr>
        <p:txBody>
          <a:bodyPr>
            <a:normAutofit/>
          </a:bodyPr>
          <a:lstStyle/>
          <a:p>
            <a:r>
              <a:rPr lang="sl-SI" sz="6000" b="1" dirty="0">
                <a:latin typeface="Arial" panose="020B0604020202020204" pitchFamily="34" charset="0"/>
                <a:cs typeface="Arial" panose="020B0604020202020204" pitchFamily="34" charset="0"/>
              </a:rPr>
              <a:t>MUZEJ ČOKOLADE</a:t>
            </a:r>
          </a:p>
        </p:txBody>
      </p:sp>
      <p:pic>
        <p:nvPicPr>
          <p:cNvPr id="7" name="Označba mesta vsebine 6" descr="Slika, ki vsebuje besede oseba, prigrizek, hrana, sladica&#10;&#10;Vsebina, ustvarjena z UI, morda ni pravilna.">
            <a:extLst>
              <a:ext uri="{FF2B5EF4-FFF2-40B4-BE49-F238E27FC236}">
                <a16:creationId xmlns:a16="http://schemas.microsoft.com/office/drawing/2014/main" id="{C22E6336-CD6E-48AE-2519-038B3DA7978F}"/>
              </a:ext>
            </a:extLst>
          </p:cNvPr>
          <p:cNvPicPr>
            <a:picLocks noGrp="1" noChangeAspect="1"/>
          </p:cNvPicPr>
          <p:nvPr>
            <p:ph idx="1"/>
          </p:nvPr>
        </p:nvPicPr>
        <p:blipFill>
          <a:blip r:embed="rId3"/>
          <a:stretch>
            <a:fillRect/>
          </a:stretch>
        </p:blipFill>
        <p:spPr>
          <a:xfrm>
            <a:off x="606384" y="2120900"/>
            <a:ext cx="5265820" cy="3294063"/>
          </a:xfrm>
        </p:spPr>
      </p:pic>
      <p:sp>
        <p:nvSpPr>
          <p:cNvPr id="5" name="PoljeZBesedilom 4">
            <a:extLst>
              <a:ext uri="{FF2B5EF4-FFF2-40B4-BE49-F238E27FC236}">
                <a16:creationId xmlns:a16="http://schemas.microsoft.com/office/drawing/2014/main" id="{CE8BC93C-5423-6F08-1E09-507D837AB5CA}"/>
              </a:ext>
            </a:extLst>
          </p:cNvPr>
          <p:cNvSpPr txBox="1"/>
          <p:nvPr/>
        </p:nvSpPr>
        <p:spPr>
          <a:xfrm>
            <a:off x="2539690" y="6211669"/>
            <a:ext cx="6105292" cy="646331"/>
          </a:xfrm>
          <a:prstGeom prst="rect">
            <a:avLst/>
          </a:prstGeom>
          <a:noFill/>
        </p:spPr>
        <p:txBody>
          <a:bodyPr wrap="square">
            <a:spAutoFit/>
          </a:bodyPr>
          <a:lstStyle/>
          <a:p>
            <a:r>
              <a:rPr lang="sl-SI" dirty="0">
                <a:hlinkClick r:id="rId4">
                  <a:extLst>
                    <a:ext uri="{A12FA001-AC4F-418D-AE19-62706E023703}">
                      <ahyp:hlinkClr xmlns:ahyp="http://schemas.microsoft.com/office/drawing/2018/hyperlinkcolor" val="tx"/>
                    </a:ext>
                  </a:extLst>
                </a:hlinkClick>
              </a:rPr>
              <a:t>https://www.youtube.com/watch?v=RlyIzD87ATc</a:t>
            </a:r>
            <a:endParaRPr lang="sl-SI" dirty="0"/>
          </a:p>
          <a:p>
            <a:endParaRPr lang="sl-SI" dirty="0"/>
          </a:p>
        </p:txBody>
      </p:sp>
    </p:spTree>
    <p:extLst>
      <p:ext uri="{BB962C8B-B14F-4D97-AF65-F5344CB8AC3E}">
        <p14:creationId xmlns:p14="http://schemas.microsoft.com/office/powerpoint/2010/main" val="121959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54B5F8-E977-D3FC-5EBE-99F7900A791F}"/>
              </a:ext>
            </a:extLst>
          </p:cNvPr>
          <p:cNvSpPr>
            <a:spLocks noGrp="1"/>
          </p:cNvSpPr>
          <p:nvPr>
            <p:ph type="title"/>
          </p:nvPr>
        </p:nvSpPr>
        <p:spPr>
          <a:xfrm>
            <a:off x="2184370" y="867037"/>
            <a:ext cx="9603275" cy="1049235"/>
          </a:xfrm>
        </p:spPr>
        <p:txBody>
          <a:bodyPr>
            <a:normAutofit/>
          </a:bodyPr>
          <a:lstStyle/>
          <a:p>
            <a:r>
              <a:rPr lang="sl-SI" sz="6600" b="1" dirty="0">
                <a:latin typeface="Arial" panose="020B0604020202020204" pitchFamily="34" charset="0"/>
                <a:cs typeface="Arial" panose="020B0604020202020204" pitchFamily="34" charset="0"/>
              </a:rPr>
              <a:t>MUZEJ  ILUZIJ</a:t>
            </a:r>
          </a:p>
        </p:txBody>
      </p:sp>
      <p:pic>
        <p:nvPicPr>
          <p:cNvPr id="5" name="Označba mesta vsebine 4" descr="Slika, ki vsebuje besede oblačila, oseba, telesna pripravljenost, obutev&#10;&#10;Vsebina, ustvarjena z UI, morda ni pravilna.">
            <a:extLst>
              <a:ext uri="{FF2B5EF4-FFF2-40B4-BE49-F238E27FC236}">
                <a16:creationId xmlns:a16="http://schemas.microsoft.com/office/drawing/2014/main" id="{AC35502E-DEB0-A36D-35C6-ACF4310C8BC3}"/>
              </a:ext>
            </a:extLst>
          </p:cNvPr>
          <p:cNvPicPr>
            <a:picLocks noGrp="1" noChangeAspect="1"/>
          </p:cNvPicPr>
          <p:nvPr>
            <p:ph idx="1"/>
          </p:nvPr>
        </p:nvPicPr>
        <p:blipFill>
          <a:blip r:embed="rId2"/>
          <a:stretch>
            <a:fillRect/>
          </a:stretch>
        </p:blipFill>
        <p:spPr>
          <a:xfrm>
            <a:off x="103452" y="2108190"/>
            <a:ext cx="4392084" cy="3294063"/>
          </a:xfrm>
        </p:spPr>
      </p:pic>
      <p:pic>
        <p:nvPicPr>
          <p:cNvPr id="7" name="Slika 6" descr="Slika, ki vsebuje besede riba, slika, akvarij, greben&#10;&#10;Vsebina, ustvarjena z UI, morda ni pravilna.">
            <a:extLst>
              <a:ext uri="{FF2B5EF4-FFF2-40B4-BE49-F238E27FC236}">
                <a16:creationId xmlns:a16="http://schemas.microsoft.com/office/drawing/2014/main" id="{4AC389A8-9343-9AF7-4ABF-2B53518C1227}"/>
              </a:ext>
            </a:extLst>
          </p:cNvPr>
          <p:cNvPicPr>
            <a:picLocks noChangeAspect="1"/>
          </p:cNvPicPr>
          <p:nvPr/>
        </p:nvPicPr>
        <p:blipFill>
          <a:blip r:embed="rId3"/>
          <a:stretch>
            <a:fillRect/>
          </a:stretch>
        </p:blipFill>
        <p:spPr>
          <a:xfrm>
            <a:off x="7696464" y="2082780"/>
            <a:ext cx="4392084" cy="3319473"/>
          </a:xfrm>
          <a:prstGeom prst="rect">
            <a:avLst/>
          </a:prstGeom>
        </p:spPr>
      </p:pic>
      <p:pic>
        <p:nvPicPr>
          <p:cNvPr id="9" name="Slika 8" descr="Slika, ki vsebuje besede zid, zaprt prostor, obutev, oseba&#10;&#10;Vsebina, ustvarjena z UI, morda ni pravilna.">
            <a:extLst>
              <a:ext uri="{FF2B5EF4-FFF2-40B4-BE49-F238E27FC236}">
                <a16:creationId xmlns:a16="http://schemas.microsoft.com/office/drawing/2014/main" id="{48CB4992-0334-D2EE-80F5-54DC0CB355ED}"/>
              </a:ext>
            </a:extLst>
          </p:cNvPr>
          <p:cNvPicPr>
            <a:picLocks noChangeAspect="1"/>
          </p:cNvPicPr>
          <p:nvPr/>
        </p:nvPicPr>
        <p:blipFill>
          <a:blip r:embed="rId4"/>
          <a:stretch>
            <a:fillRect/>
          </a:stretch>
        </p:blipFill>
        <p:spPr>
          <a:xfrm>
            <a:off x="4647937" y="2198256"/>
            <a:ext cx="2692664" cy="3203997"/>
          </a:xfrm>
          <a:prstGeom prst="rect">
            <a:avLst/>
          </a:prstGeom>
        </p:spPr>
      </p:pic>
      <p:sp>
        <p:nvSpPr>
          <p:cNvPr id="11" name="PoljeZBesedilom 10">
            <a:extLst>
              <a:ext uri="{FF2B5EF4-FFF2-40B4-BE49-F238E27FC236}">
                <a16:creationId xmlns:a16="http://schemas.microsoft.com/office/drawing/2014/main" id="{A14E8B78-3DE8-244C-78E9-F966F2C4D23A}"/>
              </a:ext>
            </a:extLst>
          </p:cNvPr>
          <p:cNvSpPr txBox="1"/>
          <p:nvPr/>
        </p:nvSpPr>
        <p:spPr>
          <a:xfrm>
            <a:off x="2437858" y="6255163"/>
            <a:ext cx="6102350" cy="646331"/>
          </a:xfrm>
          <a:prstGeom prst="rect">
            <a:avLst/>
          </a:prstGeom>
          <a:noFill/>
        </p:spPr>
        <p:txBody>
          <a:bodyPr wrap="square">
            <a:spAutoFit/>
          </a:bodyPr>
          <a:lstStyle/>
          <a:p>
            <a:r>
              <a:rPr lang="sl-SI" dirty="0">
                <a:hlinkClick r:id="rId5">
                  <a:extLst>
                    <a:ext uri="{A12FA001-AC4F-418D-AE19-62706E023703}">
                      <ahyp:hlinkClr xmlns:ahyp="http://schemas.microsoft.com/office/drawing/2018/hyperlinkcolor" val="tx"/>
                    </a:ext>
                  </a:extLst>
                </a:hlinkClick>
              </a:rPr>
              <a:t>https://www.youtube.com/watch?v=-jLYC3ZBi7Q</a:t>
            </a:r>
            <a:endParaRPr lang="sl-SI" dirty="0"/>
          </a:p>
          <a:p>
            <a:endParaRPr lang="sl-SI" dirty="0"/>
          </a:p>
        </p:txBody>
      </p:sp>
    </p:spTree>
    <p:extLst>
      <p:ext uri="{BB962C8B-B14F-4D97-AF65-F5344CB8AC3E}">
        <p14:creationId xmlns:p14="http://schemas.microsoft.com/office/powerpoint/2010/main" val="180530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727252-E0E6-F3E2-1B27-753C1F1F17BF}"/>
              </a:ext>
            </a:extLst>
          </p:cNvPr>
          <p:cNvSpPr>
            <a:spLocks noGrp="1"/>
          </p:cNvSpPr>
          <p:nvPr>
            <p:ph type="title"/>
          </p:nvPr>
        </p:nvSpPr>
        <p:spPr>
          <a:xfrm>
            <a:off x="3549465" y="964475"/>
            <a:ext cx="9603275" cy="1049235"/>
          </a:xfrm>
        </p:spPr>
        <p:txBody>
          <a:bodyPr>
            <a:normAutofit/>
          </a:bodyPr>
          <a:lstStyle/>
          <a:p>
            <a:r>
              <a:rPr lang="sl-SI" sz="4800" b="1" dirty="0">
                <a:latin typeface="Arial" panose="020B0604020202020204" pitchFamily="34" charset="0"/>
                <a:cs typeface="Arial" panose="020B0604020202020204" pitchFamily="34" charset="0"/>
              </a:rPr>
              <a:t>TIME TRAVEL</a:t>
            </a:r>
          </a:p>
        </p:txBody>
      </p:sp>
      <p:pic>
        <p:nvPicPr>
          <p:cNvPr id="7" name="Označba mesta vsebine 6" descr="Slika, ki vsebuje besede oblačila, človeški obraz, oseba, moški&#10;&#10;Vsebina, ustvarjena z UI, morda ni pravilna.">
            <a:extLst>
              <a:ext uri="{FF2B5EF4-FFF2-40B4-BE49-F238E27FC236}">
                <a16:creationId xmlns:a16="http://schemas.microsoft.com/office/drawing/2014/main" id="{9FFF3610-B64E-424A-7561-1966571725B7}"/>
              </a:ext>
            </a:extLst>
          </p:cNvPr>
          <p:cNvPicPr>
            <a:picLocks noGrp="1" noChangeAspect="1"/>
          </p:cNvPicPr>
          <p:nvPr>
            <p:ph idx="1"/>
          </p:nvPr>
        </p:nvPicPr>
        <p:blipFill>
          <a:blip r:embed="rId2"/>
          <a:stretch>
            <a:fillRect/>
          </a:stretch>
        </p:blipFill>
        <p:spPr>
          <a:xfrm>
            <a:off x="444933" y="2013710"/>
            <a:ext cx="4939063" cy="3294063"/>
          </a:xfrm>
        </p:spPr>
      </p:pic>
      <p:sp>
        <p:nvSpPr>
          <p:cNvPr id="5" name="PoljeZBesedilom 4">
            <a:extLst>
              <a:ext uri="{FF2B5EF4-FFF2-40B4-BE49-F238E27FC236}">
                <a16:creationId xmlns:a16="http://schemas.microsoft.com/office/drawing/2014/main" id="{E541A4ED-727E-3DBE-C194-121F45EC5809}"/>
              </a:ext>
            </a:extLst>
          </p:cNvPr>
          <p:cNvSpPr txBox="1"/>
          <p:nvPr/>
        </p:nvSpPr>
        <p:spPr>
          <a:xfrm>
            <a:off x="2461632" y="6266314"/>
            <a:ext cx="6261410" cy="646331"/>
          </a:xfrm>
          <a:prstGeom prst="rect">
            <a:avLst/>
          </a:prstGeom>
          <a:noFill/>
        </p:spPr>
        <p:txBody>
          <a:bodyPr wrap="square">
            <a:spAutoFit/>
          </a:bodyPr>
          <a:lstStyle/>
          <a:p>
            <a:r>
              <a:rPr lang="sl-SI" dirty="0">
                <a:hlinkClick r:id="rId3">
                  <a:extLst>
                    <a:ext uri="{A12FA001-AC4F-418D-AE19-62706E023703}">
                      <ahyp:hlinkClr xmlns:ahyp="http://schemas.microsoft.com/office/drawing/2018/hyperlinkcolor" val="tx"/>
                    </a:ext>
                  </a:extLst>
                </a:hlinkClick>
              </a:rPr>
              <a:t>https://www.youtube.com/watch?v=R8ZVx0CnDs0</a:t>
            </a:r>
            <a:endParaRPr lang="sl-SI" dirty="0"/>
          </a:p>
          <a:p>
            <a:endParaRPr lang="sl-SI" dirty="0"/>
          </a:p>
        </p:txBody>
      </p:sp>
      <p:pic>
        <p:nvPicPr>
          <p:cNvPr id="9" name="Slika 8" descr="Slika, ki vsebuje besede koncert, moški, oseba, oblačila&#10;&#10;Vsebina, ustvarjena z UI, morda ni pravilna.">
            <a:extLst>
              <a:ext uri="{FF2B5EF4-FFF2-40B4-BE49-F238E27FC236}">
                <a16:creationId xmlns:a16="http://schemas.microsoft.com/office/drawing/2014/main" id="{0B44A591-7105-4F35-FC76-7C752734DAFB}"/>
              </a:ext>
            </a:extLst>
          </p:cNvPr>
          <p:cNvPicPr>
            <a:picLocks noChangeAspect="1"/>
          </p:cNvPicPr>
          <p:nvPr/>
        </p:nvPicPr>
        <p:blipFill>
          <a:blip r:embed="rId4"/>
          <a:stretch>
            <a:fillRect/>
          </a:stretch>
        </p:blipFill>
        <p:spPr>
          <a:xfrm>
            <a:off x="6480320" y="2013710"/>
            <a:ext cx="4941095" cy="3294063"/>
          </a:xfrm>
          <a:prstGeom prst="rect">
            <a:avLst/>
          </a:prstGeom>
        </p:spPr>
      </p:pic>
    </p:spTree>
    <p:extLst>
      <p:ext uri="{BB962C8B-B14F-4D97-AF65-F5344CB8AC3E}">
        <p14:creationId xmlns:p14="http://schemas.microsoft.com/office/powerpoint/2010/main" val="41711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56364C-CE23-7F52-84E7-C886CF429677}"/>
              </a:ext>
            </a:extLst>
          </p:cNvPr>
          <p:cNvSpPr>
            <a:spLocks noGrp="1"/>
          </p:cNvSpPr>
          <p:nvPr>
            <p:ph type="title"/>
          </p:nvPr>
        </p:nvSpPr>
        <p:spPr>
          <a:xfrm>
            <a:off x="3349363" y="195041"/>
            <a:ext cx="9603275" cy="1049235"/>
          </a:xfrm>
        </p:spPr>
        <p:txBody>
          <a:bodyPr/>
          <a:lstStyle/>
          <a:p>
            <a:r>
              <a:rPr lang="sl-SI" b="1" dirty="0">
                <a:latin typeface="Arial" panose="020B0604020202020204" pitchFamily="34" charset="0"/>
                <a:cs typeface="Arial" panose="020B0604020202020204" pitchFamily="34" charset="0"/>
              </a:rPr>
              <a:t>PROGRAM IZLETA</a:t>
            </a:r>
          </a:p>
        </p:txBody>
      </p:sp>
      <p:sp>
        <p:nvSpPr>
          <p:cNvPr id="3" name="Označba mesta vsebine 2">
            <a:extLst>
              <a:ext uri="{FF2B5EF4-FFF2-40B4-BE49-F238E27FC236}">
                <a16:creationId xmlns:a16="http://schemas.microsoft.com/office/drawing/2014/main" id="{37345C81-9FE0-BCA1-77ED-26ACEF03D877}"/>
              </a:ext>
            </a:extLst>
          </p:cNvPr>
          <p:cNvSpPr>
            <a:spLocks noGrp="1"/>
          </p:cNvSpPr>
          <p:nvPr>
            <p:ph idx="1"/>
          </p:nvPr>
        </p:nvSpPr>
        <p:spPr>
          <a:xfrm>
            <a:off x="230458" y="809377"/>
            <a:ext cx="11600986" cy="4788535"/>
          </a:xfrm>
        </p:spPr>
        <p:txBody>
          <a:bodyPr>
            <a:noAutofit/>
          </a:bodyPr>
          <a:lstStyle/>
          <a:p>
            <a:pPr marL="0" indent="0">
              <a:buNone/>
            </a:pPr>
            <a:r>
              <a:rPr lang="sl-SI" sz="2400" dirty="0">
                <a:latin typeface="Arial" panose="020B0604020202020204" pitchFamily="34" charset="0"/>
                <a:cs typeface="Arial" panose="020B0604020202020204" pitchFamily="34" charset="0"/>
              </a:rPr>
              <a:t>Odhod avtobusa ob 05.00 uri izpred šole v Miklavžu in vožnja s postankom po avtocesti mimo Šentilja in Gradca do Dunaja, avstrijske prestolnice. Najprej se bomo zapeljali do Muzeja čokolade, kjer se bomo podali v sladki svet čokolade. V </a:t>
            </a:r>
            <a:r>
              <a:rPr lang="sl-SI" sz="2400" dirty="0" err="1">
                <a:latin typeface="Arial" panose="020B0604020202020204" pitchFamily="34" charset="0"/>
                <a:cs typeface="Arial" panose="020B0604020202020204" pitchFamily="34" charset="0"/>
              </a:rPr>
              <a:t>Schokokinu</a:t>
            </a:r>
            <a:r>
              <a:rPr lang="sl-SI" sz="2400" dirty="0">
                <a:latin typeface="Arial" panose="020B0604020202020204" pitchFamily="34" charset="0"/>
                <a:cs typeface="Arial" panose="020B0604020202020204" pitchFamily="34" charset="0"/>
              </a:rPr>
              <a:t> si bomo ogledali kratek film, si ogledali proizvodnjo skozi stekleno steno in seveda čokolado tudi pokusili. Pot nas nato pelje v središče mesta do gradu </a:t>
            </a:r>
            <a:r>
              <a:rPr lang="sl-SI" sz="2400" dirty="0" err="1">
                <a:latin typeface="Arial" panose="020B0604020202020204" pitchFamily="34" charset="0"/>
                <a:cs typeface="Arial" panose="020B0604020202020204" pitchFamily="34" charset="0"/>
              </a:rPr>
              <a:t>Hofburg</a:t>
            </a:r>
            <a:r>
              <a:rPr lang="sl-SI" sz="2400" dirty="0">
                <a:latin typeface="Arial" panose="020B0604020202020204" pitchFamily="34" charset="0"/>
                <a:cs typeface="Arial" panose="020B0604020202020204" pitchFamily="34" charset="0"/>
              </a:rPr>
              <a:t>. Sprehodili se bomo po njegovem središču, vmes bomo imeli nekaj prostega časa za okrepčilo. Vstopili bomo v zanimiv Muzej iluzij, kjer nas pričakujejo interaktivne iluzije, številne vznemirljive foto postaje za izjemne fotografije, 3D miselne igre in uganke, poučne interaktivne atrakcije in še mnogo drugega. Obiskali bomo tudi zgodovinski muzej Time </a:t>
            </a:r>
            <a:r>
              <a:rPr lang="sl-SI" sz="2400" dirty="0" err="1">
                <a:latin typeface="Arial" panose="020B0604020202020204" pitchFamily="34" charset="0"/>
                <a:cs typeface="Arial" panose="020B0604020202020204" pitchFamily="34" charset="0"/>
              </a:rPr>
              <a:t>Travel</a:t>
            </a:r>
            <a:r>
              <a:rPr lang="sl-SI" sz="2400" dirty="0">
                <a:latin typeface="Arial" panose="020B0604020202020204" pitchFamily="34" charset="0"/>
                <a:cs typeface="Arial" panose="020B0604020202020204" pitchFamily="34" charset="0"/>
              </a:rPr>
              <a:t>, kjer nas bodo popeljali na skrivnostno potovanje skozi 2000 let dunajske zgodovine. Polni vtisov bomo zapustili prelepo mesto ob Donavi in se odpravili proti domu s prihodom v večernih urah.</a:t>
            </a:r>
          </a:p>
        </p:txBody>
      </p:sp>
      <p:sp>
        <p:nvSpPr>
          <p:cNvPr id="4" name="PoljeZBesedilom 3">
            <a:extLst>
              <a:ext uri="{FF2B5EF4-FFF2-40B4-BE49-F238E27FC236}">
                <a16:creationId xmlns:a16="http://schemas.microsoft.com/office/drawing/2014/main" id="{67C75F74-D4C6-5DE0-E964-FDAAB4C8EEF1}"/>
              </a:ext>
            </a:extLst>
          </p:cNvPr>
          <p:cNvSpPr txBox="1"/>
          <p:nvPr/>
        </p:nvSpPr>
        <p:spPr>
          <a:xfrm>
            <a:off x="802888" y="6262849"/>
            <a:ext cx="12058185" cy="461665"/>
          </a:xfrm>
          <a:prstGeom prst="rect">
            <a:avLst/>
          </a:prstGeom>
          <a:noFill/>
        </p:spPr>
        <p:txBody>
          <a:bodyPr wrap="square" rtlCol="0">
            <a:spAutoFit/>
          </a:bodyPr>
          <a:lstStyle/>
          <a:p>
            <a:r>
              <a:rPr lang="sl-SI" sz="2400" dirty="0">
                <a:latin typeface="Arial" panose="020B0604020202020204" pitchFamily="34" charset="0"/>
                <a:cs typeface="Arial" panose="020B0604020202020204" pitchFamily="34" charset="0"/>
              </a:rPr>
              <a:t>CENA pri udeležbi 45 UČENCEV = 86 €, pri udeležbi 40 učencev 89 € .</a:t>
            </a:r>
          </a:p>
        </p:txBody>
      </p:sp>
    </p:spTree>
    <p:extLst>
      <p:ext uri="{BB962C8B-B14F-4D97-AF65-F5344CB8AC3E}">
        <p14:creationId xmlns:p14="http://schemas.microsoft.com/office/powerpoint/2010/main" val="1058029125"/>
      </p:ext>
    </p:extLst>
  </p:cSld>
  <p:clrMapOvr>
    <a:masterClrMapping/>
  </p:clrMapOvr>
</p:sld>
</file>

<file path=ppt/theme/theme1.xml><?xml version="1.0" encoding="utf-8"?>
<a:theme xmlns:a="http://schemas.openxmlformats.org/drawingml/2006/main" name="Galerija">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Galerija</Template>
  <TotalTime>123</TotalTime>
  <Words>265</Words>
  <Application>Microsoft Office PowerPoint</Application>
  <PresentationFormat>Širokozaslonsko</PresentationFormat>
  <Paragraphs>12</Paragraphs>
  <Slides>5</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5</vt:i4>
      </vt:variant>
    </vt:vector>
  </HeadingPairs>
  <TitlesOfParts>
    <vt:vector size="8" baseType="lpstr">
      <vt:lpstr>Arial</vt:lpstr>
      <vt:lpstr>Century Gothic</vt:lpstr>
      <vt:lpstr>Galerija</vt:lpstr>
      <vt:lpstr>  DUNAJ MUZEJ ČOKOLADE, MUZEJ ILUZIJ, TIME TRAVEL – POTOVANJE SKOZI ČAS Z ZGODOVINSKIM OGLEDOM DUNAJA   </vt:lpstr>
      <vt:lpstr>MUZEJ ČOKOLADE</vt:lpstr>
      <vt:lpstr>MUZEJ  ILUZIJ</vt:lpstr>
      <vt:lpstr>TIME TRAVEL</vt:lpstr>
      <vt:lpstr>PROGRAM IZLETA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CELOVEC:MINIMUNDUS-WÖRTERSEE-PYRAMIDENKOGEL BELJAK: AFFENBERG</dc:title>
  <dc:creator>Ines Pečnik</dc:creator>
  <cp:lastModifiedBy>Ines Pečnik</cp:lastModifiedBy>
  <cp:revision>9</cp:revision>
  <dcterms:created xsi:type="dcterms:W3CDTF">2023-09-04T16:49:16Z</dcterms:created>
  <dcterms:modified xsi:type="dcterms:W3CDTF">2026-03-05T08:48:01Z</dcterms:modified>
</cp:coreProperties>
</file>